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6" r:id="rId5"/>
    <p:sldId id="297" r:id="rId6"/>
    <p:sldId id="299" r:id="rId7"/>
    <p:sldId id="261" r:id="rId8"/>
    <p:sldId id="298" r:id="rId9"/>
    <p:sldId id="285" r:id="rId10"/>
    <p:sldId id="263" r:id="rId11"/>
    <p:sldId id="265" r:id="rId12"/>
    <p:sldId id="262" r:id="rId13"/>
    <p:sldId id="278" r:id="rId14"/>
    <p:sldId id="267" r:id="rId15"/>
    <p:sldId id="279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91311" autoAdjust="0"/>
  </p:normalViewPr>
  <p:slideViewPr>
    <p:cSldViewPr snapToGrid="0" showGuides="1">
      <p:cViewPr varScale="1">
        <p:scale>
          <a:sx n="58" d="100"/>
          <a:sy n="58" d="100"/>
        </p:scale>
        <p:origin x="92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F984F-D0E5-4D5A-9C2F-E90A31545553}" type="doc">
      <dgm:prSet loTypeId="urn:microsoft.com/office/officeart/2005/8/layout/cycle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EAE0A-A86B-4E34-8025-9D728571D08A}">
      <dgm:prSet phldrT="[Text]" custT="1"/>
      <dgm:spPr/>
      <dgm:t>
        <a:bodyPr/>
        <a:lstStyle/>
        <a:p>
          <a:r>
            <a:rPr lang="en-IN" sz="2400" dirty="0"/>
            <a:t>Sales channel</a:t>
          </a:r>
        </a:p>
      </dgm:t>
    </dgm:pt>
    <dgm:pt modelId="{5EB8D3F3-7DCD-4B26-A12C-D4BC97324A8E}" type="parTrans" cxnId="{96610AE3-1008-4EE1-8968-55F738E1E822}">
      <dgm:prSet/>
      <dgm:spPr/>
      <dgm:t>
        <a:bodyPr/>
        <a:lstStyle/>
        <a:p>
          <a:endParaRPr lang="en-IN"/>
        </a:p>
      </dgm:t>
    </dgm:pt>
    <dgm:pt modelId="{4AB2C138-1BFF-4C54-A30D-F67702240D57}" type="sibTrans" cxnId="{96610AE3-1008-4EE1-8968-55F738E1E822}">
      <dgm:prSet/>
      <dgm:spPr/>
      <dgm:t>
        <a:bodyPr/>
        <a:lstStyle/>
        <a:p>
          <a:endParaRPr lang="en-IN"/>
        </a:p>
      </dgm:t>
    </dgm:pt>
    <dgm:pt modelId="{88212F86-B3A7-43BF-95DD-684FEAA32C4B}">
      <dgm:prSet phldrT="[Text]" custT="1"/>
      <dgm:spPr/>
      <dgm:t>
        <a:bodyPr/>
        <a:lstStyle/>
        <a:p>
          <a:r>
            <a:rPr lang="en-IN" sz="2400" dirty="0"/>
            <a:t>Customer Feedback</a:t>
          </a:r>
        </a:p>
      </dgm:t>
    </dgm:pt>
    <dgm:pt modelId="{A473CDAA-FD80-40DB-AF0F-4D6B99B7F1BB}" type="parTrans" cxnId="{9CCA1C9F-676D-4FE1-9CFE-33190C95E6C8}">
      <dgm:prSet/>
      <dgm:spPr/>
      <dgm:t>
        <a:bodyPr/>
        <a:lstStyle/>
        <a:p>
          <a:endParaRPr lang="en-IN"/>
        </a:p>
      </dgm:t>
    </dgm:pt>
    <dgm:pt modelId="{4EC6456B-0B3B-4159-8BF0-D4D9DED855EE}" type="sibTrans" cxnId="{9CCA1C9F-676D-4FE1-9CFE-33190C95E6C8}">
      <dgm:prSet/>
      <dgm:spPr/>
      <dgm:t>
        <a:bodyPr/>
        <a:lstStyle/>
        <a:p>
          <a:endParaRPr lang="en-IN"/>
        </a:p>
      </dgm:t>
    </dgm:pt>
    <dgm:pt modelId="{03143068-E110-4FAD-855D-0DA4BC6ACF4F}">
      <dgm:prSet phldrT="[Text]" custT="1"/>
      <dgm:spPr/>
      <dgm:t>
        <a:bodyPr/>
        <a:lstStyle/>
        <a:p>
          <a:r>
            <a:rPr lang="en-IN" sz="2400" dirty="0"/>
            <a:t>Pricing Insights</a:t>
          </a:r>
        </a:p>
      </dgm:t>
    </dgm:pt>
    <dgm:pt modelId="{5374CAAC-3A62-4C49-B3C3-60A6F4592325}" type="parTrans" cxnId="{D49B796D-3377-42E6-886A-65E4B1E25844}">
      <dgm:prSet/>
      <dgm:spPr/>
      <dgm:t>
        <a:bodyPr/>
        <a:lstStyle/>
        <a:p>
          <a:endParaRPr lang="en-IN"/>
        </a:p>
      </dgm:t>
    </dgm:pt>
    <dgm:pt modelId="{FE5B0889-A34F-46E8-A057-509C1BF1E287}" type="sibTrans" cxnId="{D49B796D-3377-42E6-886A-65E4B1E25844}">
      <dgm:prSet/>
      <dgm:spPr/>
      <dgm:t>
        <a:bodyPr/>
        <a:lstStyle/>
        <a:p>
          <a:endParaRPr lang="en-IN"/>
        </a:p>
      </dgm:t>
    </dgm:pt>
    <dgm:pt modelId="{7665CAE2-9A8C-4475-A618-09E70E5717A5}">
      <dgm:prSet phldrT="[Text]" custT="1"/>
      <dgm:spPr/>
      <dgm:t>
        <a:bodyPr/>
        <a:lstStyle/>
        <a:p>
          <a:r>
            <a:rPr lang="en-IN" sz="2400" dirty="0"/>
            <a:t>Customer Demographics</a:t>
          </a:r>
        </a:p>
      </dgm:t>
    </dgm:pt>
    <dgm:pt modelId="{E7C527B4-8DDF-4E31-8161-EDCBAC9C327B}" type="parTrans" cxnId="{548F2375-2F6C-42D0-A76B-2717C99B256C}">
      <dgm:prSet/>
      <dgm:spPr/>
      <dgm:t>
        <a:bodyPr/>
        <a:lstStyle/>
        <a:p>
          <a:endParaRPr lang="en-IN"/>
        </a:p>
      </dgm:t>
    </dgm:pt>
    <dgm:pt modelId="{369E5D58-61A1-454E-8799-06EB503581FC}" type="sibTrans" cxnId="{548F2375-2F6C-42D0-A76B-2717C99B256C}">
      <dgm:prSet/>
      <dgm:spPr/>
      <dgm:t>
        <a:bodyPr/>
        <a:lstStyle/>
        <a:p>
          <a:endParaRPr lang="en-IN"/>
        </a:p>
      </dgm:t>
    </dgm:pt>
    <dgm:pt modelId="{44B8196E-ECE6-4FC6-8C7F-136F6746200F}">
      <dgm:prSet phldrT="[Text]" custT="1"/>
      <dgm:spPr/>
      <dgm:t>
        <a:bodyPr/>
        <a:lstStyle/>
        <a:p>
          <a:r>
            <a:rPr lang="en-IN" sz="2400" dirty="0"/>
            <a:t>Sales Trends</a:t>
          </a:r>
        </a:p>
      </dgm:t>
    </dgm:pt>
    <dgm:pt modelId="{6782454D-338C-409C-9C5C-5C48B4CEC340}" type="parTrans" cxnId="{97DE0E54-9A65-49E9-91E7-C0A61E65C637}">
      <dgm:prSet/>
      <dgm:spPr/>
      <dgm:t>
        <a:bodyPr/>
        <a:lstStyle/>
        <a:p>
          <a:endParaRPr lang="en-IN"/>
        </a:p>
      </dgm:t>
    </dgm:pt>
    <dgm:pt modelId="{AD2CC05C-A173-4647-83B6-EAE34895B35C}" type="sibTrans" cxnId="{97DE0E54-9A65-49E9-91E7-C0A61E65C637}">
      <dgm:prSet/>
      <dgm:spPr/>
      <dgm:t>
        <a:bodyPr/>
        <a:lstStyle/>
        <a:p>
          <a:endParaRPr lang="en-IN"/>
        </a:p>
      </dgm:t>
    </dgm:pt>
    <dgm:pt modelId="{F2B33D8A-F1FE-4ADB-A3F6-712191FA8C8D}" type="pres">
      <dgm:prSet presAssocID="{BEDF984F-D0E5-4D5A-9C2F-E90A31545553}" presName="cycle" presStyleCnt="0">
        <dgm:presLayoutVars>
          <dgm:dir/>
          <dgm:resizeHandles val="exact"/>
        </dgm:presLayoutVars>
      </dgm:prSet>
      <dgm:spPr/>
    </dgm:pt>
    <dgm:pt modelId="{F3182A28-92AD-43D0-9A49-7B5325AC3975}" type="pres">
      <dgm:prSet presAssocID="{590EAE0A-A86B-4E34-8025-9D728571D08A}" presName="dummy" presStyleCnt="0"/>
      <dgm:spPr/>
    </dgm:pt>
    <dgm:pt modelId="{8933FE4F-F42C-425B-8385-6BFC053C8CC3}" type="pres">
      <dgm:prSet presAssocID="{590EAE0A-A86B-4E34-8025-9D728571D08A}" presName="node" presStyleLbl="revTx" presStyleIdx="0" presStyleCnt="5">
        <dgm:presLayoutVars>
          <dgm:bulletEnabled val="1"/>
        </dgm:presLayoutVars>
      </dgm:prSet>
      <dgm:spPr/>
    </dgm:pt>
    <dgm:pt modelId="{C30D1F33-6DDE-4973-9D30-F884256BA6C6}" type="pres">
      <dgm:prSet presAssocID="{4AB2C138-1BFF-4C54-A30D-F67702240D57}" presName="sibTrans" presStyleLbl="node1" presStyleIdx="0" presStyleCnt="5"/>
      <dgm:spPr/>
    </dgm:pt>
    <dgm:pt modelId="{A566FE46-1110-44FC-9602-DC3015C0D983}" type="pres">
      <dgm:prSet presAssocID="{88212F86-B3A7-43BF-95DD-684FEAA32C4B}" presName="dummy" presStyleCnt="0"/>
      <dgm:spPr/>
    </dgm:pt>
    <dgm:pt modelId="{7AAD3850-D804-4154-93FC-DB06B1893C6D}" type="pres">
      <dgm:prSet presAssocID="{88212F86-B3A7-43BF-95DD-684FEAA32C4B}" presName="node" presStyleLbl="revTx" presStyleIdx="1" presStyleCnt="5" custScaleX="139591">
        <dgm:presLayoutVars>
          <dgm:bulletEnabled val="1"/>
        </dgm:presLayoutVars>
      </dgm:prSet>
      <dgm:spPr/>
    </dgm:pt>
    <dgm:pt modelId="{7B78259B-DADB-4096-A025-6780E081887A}" type="pres">
      <dgm:prSet presAssocID="{4EC6456B-0B3B-4159-8BF0-D4D9DED855EE}" presName="sibTrans" presStyleLbl="node1" presStyleIdx="1" presStyleCnt="5"/>
      <dgm:spPr/>
    </dgm:pt>
    <dgm:pt modelId="{E4636742-B83E-4316-805D-AFC92B836A87}" type="pres">
      <dgm:prSet presAssocID="{03143068-E110-4FAD-855D-0DA4BC6ACF4F}" presName="dummy" presStyleCnt="0"/>
      <dgm:spPr/>
    </dgm:pt>
    <dgm:pt modelId="{675B4041-B2E4-4A03-AF85-F7D4E327301B}" type="pres">
      <dgm:prSet presAssocID="{03143068-E110-4FAD-855D-0DA4BC6ACF4F}" presName="node" presStyleLbl="revTx" presStyleIdx="2" presStyleCnt="5">
        <dgm:presLayoutVars>
          <dgm:bulletEnabled val="1"/>
        </dgm:presLayoutVars>
      </dgm:prSet>
      <dgm:spPr/>
    </dgm:pt>
    <dgm:pt modelId="{B988D2A3-D0C9-4FE2-9DC7-CC3DACE965A5}" type="pres">
      <dgm:prSet presAssocID="{FE5B0889-A34F-46E8-A057-509C1BF1E287}" presName="sibTrans" presStyleLbl="node1" presStyleIdx="2" presStyleCnt="5"/>
      <dgm:spPr/>
    </dgm:pt>
    <dgm:pt modelId="{5ABCB3F3-C2E0-45CD-896C-F6EA653279A6}" type="pres">
      <dgm:prSet presAssocID="{7665CAE2-9A8C-4475-A618-09E70E5717A5}" presName="dummy" presStyleCnt="0"/>
      <dgm:spPr/>
    </dgm:pt>
    <dgm:pt modelId="{BD8F1B65-5CCE-47AD-95BF-F473F6B65078}" type="pres">
      <dgm:prSet presAssocID="{7665CAE2-9A8C-4475-A618-09E70E5717A5}" presName="node" presStyleLbl="revTx" presStyleIdx="3" presStyleCnt="5" custScaleX="138299">
        <dgm:presLayoutVars>
          <dgm:bulletEnabled val="1"/>
        </dgm:presLayoutVars>
      </dgm:prSet>
      <dgm:spPr/>
    </dgm:pt>
    <dgm:pt modelId="{61427B2B-4B3E-4ABC-8967-87AB4AD79B2C}" type="pres">
      <dgm:prSet presAssocID="{369E5D58-61A1-454E-8799-06EB503581FC}" presName="sibTrans" presStyleLbl="node1" presStyleIdx="3" presStyleCnt="5"/>
      <dgm:spPr/>
    </dgm:pt>
    <dgm:pt modelId="{20ADE9BF-FD6A-4BE5-AA71-2679A8E7AA2F}" type="pres">
      <dgm:prSet presAssocID="{44B8196E-ECE6-4FC6-8C7F-136F6746200F}" presName="dummy" presStyleCnt="0"/>
      <dgm:spPr/>
    </dgm:pt>
    <dgm:pt modelId="{96BAE89C-74F7-425E-A393-012494411B97}" type="pres">
      <dgm:prSet presAssocID="{44B8196E-ECE6-4FC6-8C7F-136F6746200F}" presName="node" presStyleLbl="revTx" presStyleIdx="4" presStyleCnt="5">
        <dgm:presLayoutVars>
          <dgm:bulletEnabled val="1"/>
        </dgm:presLayoutVars>
      </dgm:prSet>
      <dgm:spPr/>
    </dgm:pt>
    <dgm:pt modelId="{B1000CF0-A428-4BF9-84D0-66413D0664F9}" type="pres">
      <dgm:prSet presAssocID="{AD2CC05C-A173-4647-83B6-EAE34895B35C}" presName="sibTrans" presStyleLbl="node1" presStyleIdx="4" presStyleCnt="5"/>
      <dgm:spPr/>
    </dgm:pt>
  </dgm:ptLst>
  <dgm:cxnLst>
    <dgm:cxn modelId="{64B0A318-34E9-46F9-9E0E-D64D922724E0}" type="presOf" srcId="{590EAE0A-A86B-4E34-8025-9D728571D08A}" destId="{8933FE4F-F42C-425B-8385-6BFC053C8CC3}" srcOrd="0" destOrd="0" presId="urn:microsoft.com/office/officeart/2005/8/layout/cycle1"/>
    <dgm:cxn modelId="{F7026427-9547-45D8-A369-EDAF0B0EB2F3}" type="presOf" srcId="{369E5D58-61A1-454E-8799-06EB503581FC}" destId="{61427B2B-4B3E-4ABC-8967-87AB4AD79B2C}" srcOrd="0" destOrd="0" presId="urn:microsoft.com/office/officeart/2005/8/layout/cycle1"/>
    <dgm:cxn modelId="{4DEF4637-6DD8-4430-937A-599B5EFF6D68}" type="presOf" srcId="{7665CAE2-9A8C-4475-A618-09E70E5717A5}" destId="{BD8F1B65-5CCE-47AD-95BF-F473F6B65078}" srcOrd="0" destOrd="0" presId="urn:microsoft.com/office/officeart/2005/8/layout/cycle1"/>
    <dgm:cxn modelId="{9FEBEF39-001C-4240-AAF9-410AA48C57EF}" type="presOf" srcId="{4AB2C138-1BFF-4C54-A30D-F67702240D57}" destId="{C30D1F33-6DDE-4973-9D30-F884256BA6C6}" srcOrd="0" destOrd="0" presId="urn:microsoft.com/office/officeart/2005/8/layout/cycle1"/>
    <dgm:cxn modelId="{1E3D4F3E-E339-4E5E-AF59-4C2EE7945913}" type="presOf" srcId="{03143068-E110-4FAD-855D-0DA4BC6ACF4F}" destId="{675B4041-B2E4-4A03-AF85-F7D4E327301B}" srcOrd="0" destOrd="0" presId="urn:microsoft.com/office/officeart/2005/8/layout/cycle1"/>
    <dgm:cxn modelId="{C3474861-8F80-4A8E-8397-78E5A51A4663}" type="presOf" srcId="{BEDF984F-D0E5-4D5A-9C2F-E90A31545553}" destId="{F2B33D8A-F1FE-4ADB-A3F6-712191FA8C8D}" srcOrd="0" destOrd="0" presId="urn:microsoft.com/office/officeart/2005/8/layout/cycle1"/>
    <dgm:cxn modelId="{797C6062-5FF0-4893-9BF5-634B5864A551}" type="presOf" srcId="{88212F86-B3A7-43BF-95DD-684FEAA32C4B}" destId="{7AAD3850-D804-4154-93FC-DB06B1893C6D}" srcOrd="0" destOrd="0" presId="urn:microsoft.com/office/officeart/2005/8/layout/cycle1"/>
    <dgm:cxn modelId="{03B0D446-4E30-4C91-BAB8-4D4CD3EDCC67}" type="presOf" srcId="{4EC6456B-0B3B-4159-8BF0-D4D9DED855EE}" destId="{7B78259B-DADB-4096-A025-6780E081887A}" srcOrd="0" destOrd="0" presId="urn:microsoft.com/office/officeart/2005/8/layout/cycle1"/>
    <dgm:cxn modelId="{D49B796D-3377-42E6-886A-65E4B1E25844}" srcId="{BEDF984F-D0E5-4D5A-9C2F-E90A31545553}" destId="{03143068-E110-4FAD-855D-0DA4BC6ACF4F}" srcOrd="2" destOrd="0" parTransId="{5374CAAC-3A62-4C49-B3C3-60A6F4592325}" sibTransId="{FE5B0889-A34F-46E8-A057-509C1BF1E287}"/>
    <dgm:cxn modelId="{BDD6916D-AF23-44D0-95BB-9C25C6A14232}" type="presOf" srcId="{AD2CC05C-A173-4647-83B6-EAE34895B35C}" destId="{B1000CF0-A428-4BF9-84D0-66413D0664F9}" srcOrd="0" destOrd="0" presId="urn:microsoft.com/office/officeart/2005/8/layout/cycle1"/>
    <dgm:cxn modelId="{97DE0E54-9A65-49E9-91E7-C0A61E65C637}" srcId="{BEDF984F-D0E5-4D5A-9C2F-E90A31545553}" destId="{44B8196E-ECE6-4FC6-8C7F-136F6746200F}" srcOrd="4" destOrd="0" parTransId="{6782454D-338C-409C-9C5C-5C48B4CEC340}" sibTransId="{AD2CC05C-A173-4647-83B6-EAE34895B35C}"/>
    <dgm:cxn modelId="{548F2375-2F6C-42D0-A76B-2717C99B256C}" srcId="{BEDF984F-D0E5-4D5A-9C2F-E90A31545553}" destId="{7665CAE2-9A8C-4475-A618-09E70E5717A5}" srcOrd="3" destOrd="0" parTransId="{E7C527B4-8DDF-4E31-8161-EDCBAC9C327B}" sibTransId="{369E5D58-61A1-454E-8799-06EB503581FC}"/>
    <dgm:cxn modelId="{9CCA1C9F-676D-4FE1-9CFE-33190C95E6C8}" srcId="{BEDF984F-D0E5-4D5A-9C2F-E90A31545553}" destId="{88212F86-B3A7-43BF-95DD-684FEAA32C4B}" srcOrd="1" destOrd="0" parTransId="{A473CDAA-FD80-40DB-AF0F-4D6B99B7F1BB}" sibTransId="{4EC6456B-0B3B-4159-8BF0-D4D9DED855EE}"/>
    <dgm:cxn modelId="{261AC9B4-14F9-4F9E-8663-0428901DE4D0}" type="presOf" srcId="{FE5B0889-A34F-46E8-A057-509C1BF1E287}" destId="{B988D2A3-D0C9-4FE2-9DC7-CC3DACE965A5}" srcOrd="0" destOrd="0" presId="urn:microsoft.com/office/officeart/2005/8/layout/cycle1"/>
    <dgm:cxn modelId="{96610AE3-1008-4EE1-8968-55F738E1E822}" srcId="{BEDF984F-D0E5-4D5A-9C2F-E90A31545553}" destId="{590EAE0A-A86B-4E34-8025-9D728571D08A}" srcOrd="0" destOrd="0" parTransId="{5EB8D3F3-7DCD-4B26-A12C-D4BC97324A8E}" sibTransId="{4AB2C138-1BFF-4C54-A30D-F67702240D57}"/>
    <dgm:cxn modelId="{144CC5FD-C422-4426-A419-D368501062BF}" type="presOf" srcId="{44B8196E-ECE6-4FC6-8C7F-136F6746200F}" destId="{96BAE89C-74F7-425E-A393-012494411B97}" srcOrd="0" destOrd="0" presId="urn:microsoft.com/office/officeart/2005/8/layout/cycle1"/>
    <dgm:cxn modelId="{58BA898B-5BBF-4423-8EAC-3532A5BC3336}" type="presParOf" srcId="{F2B33D8A-F1FE-4ADB-A3F6-712191FA8C8D}" destId="{F3182A28-92AD-43D0-9A49-7B5325AC3975}" srcOrd="0" destOrd="0" presId="urn:microsoft.com/office/officeart/2005/8/layout/cycle1"/>
    <dgm:cxn modelId="{BEFE6A74-278B-44FB-9E51-618635382645}" type="presParOf" srcId="{F2B33D8A-F1FE-4ADB-A3F6-712191FA8C8D}" destId="{8933FE4F-F42C-425B-8385-6BFC053C8CC3}" srcOrd="1" destOrd="0" presId="urn:microsoft.com/office/officeart/2005/8/layout/cycle1"/>
    <dgm:cxn modelId="{00D1462A-98E3-4B8D-BFAC-766E96E1299D}" type="presParOf" srcId="{F2B33D8A-F1FE-4ADB-A3F6-712191FA8C8D}" destId="{C30D1F33-6DDE-4973-9D30-F884256BA6C6}" srcOrd="2" destOrd="0" presId="urn:microsoft.com/office/officeart/2005/8/layout/cycle1"/>
    <dgm:cxn modelId="{E851E6B7-820D-4513-94EB-8B61B370823E}" type="presParOf" srcId="{F2B33D8A-F1FE-4ADB-A3F6-712191FA8C8D}" destId="{A566FE46-1110-44FC-9602-DC3015C0D983}" srcOrd="3" destOrd="0" presId="urn:microsoft.com/office/officeart/2005/8/layout/cycle1"/>
    <dgm:cxn modelId="{5CFDDDE5-0F26-4CF6-8718-E0D23DA7C51D}" type="presParOf" srcId="{F2B33D8A-F1FE-4ADB-A3F6-712191FA8C8D}" destId="{7AAD3850-D804-4154-93FC-DB06B1893C6D}" srcOrd="4" destOrd="0" presId="urn:microsoft.com/office/officeart/2005/8/layout/cycle1"/>
    <dgm:cxn modelId="{13266DAD-252B-48A1-8AF8-10600D4675E0}" type="presParOf" srcId="{F2B33D8A-F1FE-4ADB-A3F6-712191FA8C8D}" destId="{7B78259B-DADB-4096-A025-6780E081887A}" srcOrd="5" destOrd="0" presId="urn:microsoft.com/office/officeart/2005/8/layout/cycle1"/>
    <dgm:cxn modelId="{F73CFEF8-8405-44CF-8A1D-631CB335C895}" type="presParOf" srcId="{F2B33D8A-F1FE-4ADB-A3F6-712191FA8C8D}" destId="{E4636742-B83E-4316-805D-AFC92B836A87}" srcOrd="6" destOrd="0" presId="urn:microsoft.com/office/officeart/2005/8/layout/cycle1"/>
    <dgm:cxn modelId="{83E725C7-A602-4FFF-93E4-ECECE3365CF0}" type="presParOf" srcId="{F2B33D8A-F1FE-4ADB-A3F6-712191FA8C8D}" destId="{675B4041-B2E4-4A03-AF85-F7D4E327301B}" srcOrd="7" destOrd="0" presId="urn:microsoft.com/office/officeart/2005/8/layout/cycle1"/>
    <dgm:cxn modelId="{DFD992C3-5449-420B-A8B5-D38FB827B52F}" type="presParOf" srcId="{F2B33D8A-F1FE-4ADB-A3F6-712191FA8C8D}" destId="{B988D2A3-D0C9-4FE2-9DC7-CC3DACE965A5}" srcOrd="8" destOrd="0" presId="urn:microsoft.com/office/officeart/2005/8/layout/cycle1"/>
    <dgm:cxn modelId="{F574DB9F-225D-4B8A-83D0-0B778A12DAB2}" type="presParOf" srcId="{F2B33D8A-F1FE-4ADB-A3F6-712191FA8C8D}" destId="{5ABCB3F3-C2E0-45CD-896C-F6EA653279A6}" srcOrd="9" destOrd="0" presId="urn:microsoft.com/office/officeart/2005/8/layout/cycle1"/>
    <dgm:cxn modelId="{AA6C4F44-552F-41DE-8185-A108B4A7CD87}" type="presParOf" srcId="{F2B33D8A-F1FE-4ADB-A3F6-712191FA8C8D}" destId="{BD8F1B65-5CCE-47AD-95BF-F473F6B65078}" srcOrd="10" destOrd="0" presId="urn:microsoft.com/office/officeart/2005/8/layout/cycle1"/>
    <dgm:cxn modelId="{00C1E87F-AE78-4DD9-BC15-EE2C566BA4F3}" type="presParOf" srcId="{F2B33D8A-F1FE-4ADB-A3F6-712191FA8C8D}" destId="{61427B2B-4B3E-4ABC-8967-87AB4AD79B2C}" srcOrd="11" destOrd="0" presId="urn:microsoft.com/office/officeart/2005/8/layout/cycle1"/>
    <dgm:cxn modelId="{EE00275C-B03A-4C6D-AF34-1BC5BEAE6283}" type="presParOf" srcId="{F2B33D8A-F1FE-4ADB-A3F6-712191FA8C8D}" destId="{20ADE9BF-FD6A-4BE5-AA71-2679A8E7AA2F}" srcOrd="12" destOrd="0" presId="urn:microsoft.com/office/officeart/2005/8/layout/cycle1"/>
    <dgm:cxn modelId="{C0F9D866-3241-4DA1-A48B-EC74AD5ABBB4}" type="presParOf" srcId="{F2B33D8A-F1FE-4ADB-A3F6-712191FA8C8D}" destId="{96BAE89C-74F7-425E-A393-012494411B97}" srcOrd="13" destOrd="0" presId="urn:microsoft.com/office/officeart/2005/8/layout/cycle1"/>
    <dgm:cxn modelId="{6F5B2E05-6664-4CDB-9A56-ACBAAA6C054E}" type="presParOf" srcId="{F2B33D8A-F1FE-4ADB-A3F6-712191FA8C8D}" destId="{B1000CF0-A428-4BF9-84D0-66413D0664F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FE4F-F42C-425B-8385-6BFC053C8CC3}">
      <dsp:nvSpPr>
        <dsp:cNvPr id="0" name=""/>
        <dsp:cNvSpPr/>
      </dsp:nvSpPr>
      <dsp:spPr>
        <a:xfrm>
          <a:off x="5574720" y="35233"/>
          <a:ext cx="1190851" cy="119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Sales channel</a:t>
          </a:r>
        </a:p>
      </dsp:txBody>
      <dsp:txXfrm>
        <a:off x="5574720" y="35233"/>
        <a:ext cx="1190851" cy="1190851"/>
      </dsp:txXfrm>
    </dsp:sp>
    <dsp:sp modelId="{C30D1F33-6DDE-4973-9D30-F884256BA6C6}">
      <dsp:nvSpPr>
        <dsp:cNvPr id="0" name=""/>
        <dsp:cNvSpPr/>
      </dsp:nvSpPr>
      <dsp:spPr>
        <a:xfrm>
          <a:off x="2768705" y="216"/>
          <a:ext cx="4470767" cy="4470767"/>
        </a:xfrm>
        <a:prstGeom prst="circularArrow">
          <a:avLst>
            <a:gd name="adj1" fmla="val 5194"/>
            <a:gd name="adj2" fmla="val 335472"/>
            <a:gd name="adj3" fmla="val 21295040"/>
            <a:gd name="adj4" fmla="val 19764663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AD3850-D804-4154-93FC-DB06B1893C6D}">
      <dsp:nvSpPr>
        <dsp:cNvPr id="0" name=""/>
        <dsp:cNvSpPr/>
      </dsp:nvSpPr>
      <dsp:spPr>
        <a:xfrm>
          <a:off x="6059648" y="2253207"/>
          <a:ext cx="1662321" cy="119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Customer Feedback</a:t>
          </a:r>
        </a:p>
      </dsp:txBody>
      <dsp:txXfrm>
        <a:off x="6059648" y="2253207"/>
        <a:ext cx="1662321" cy="1190851"/>
      </dsp:txXfrm>
    </dsp:sp>
    <dsp:sp modelId="{7B78259B-DADB-4096-A025-6780E081887A}">
      <dsp:nvSpPr>
        <dsp:cNvPr id="0" name=""/>
        <dsp:cNvSpPr/>
      </dsp:nvSpPr>
      <dsp:spPr>
        <a:xfrm>
          <a:off x="2768705" y="216"/>
          <a:ext cx="4470767" cy="4470767"/>
        </a:xfrm>
        <a:prstGeom prst="circularArrow">
          <a:avLst>
            <a:gd name="adj1" fmla="val 5194"/>
            <a:gd name="adj2" fmla="val 335472"/>
            <a:gd name="adj3" fmla="val 4016562"/>
            <a:gd name="adj4" fmla="val 2251722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5B4041-B2E4-4A03-AF85-F7D4E327301B}">
      <dsp:nvSpPr>
        <dsp:cNvPr id="0" name=""/>
        <dsp:cNvSpPr/>
      </dsp:nvSpPr>
      <dsp:spPr>
        <a:xfrm>
          <a:off x="4408662" y="3623990"/>
          <a:ext cx="1190851" cy="119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Pricing Insights</a:t>
          </a:r>
        </a:p>
      </dsp:txBody>
      <dsp:txXfrm>
        <a:off x="4408662" y="3623990"/>
        <a:ext cx="1190851" cy="1190851"/>
      </dsp:txXfrm>
    </dsp:sp>
    <dsp:sp modelId="{B988D2A3-D0C9-4FE2-9DC7-CC3DACE965A5}">
      <dsp:nvSpPr>
        <dsp:cNvPr id="0" name=""/>
        <dsp:cNvSpPr/>
      </dsp:nvSpPr>
      <dsp:spPr>
        <a:xfrm>
          <a:off x="2768705" y="216"/>
          <a:ext cx="4470767" cy="4470767"/>
        </a:xfrm>
        <a:prstGeom prst="circularArrow">
          <a:avLst>
            <a:gd name="adj1" fmla="val 5194"/>
            <a:gd name="adj2" fmla="val 335472"/>
            <a:gd name="adj3" fmla="val 8212807"/>
            <a:gd name="adj4" fmla="val 6447967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F1B65-5CCE-47AD-95BF-F473F6B65078}">
      <dsp:nvSpPr>
        <dsp:cNvPr id="0" name=""/>
        <dsp:cNvSpPr/>
      </dsp:nvSpPr>
      <dsp:spPr>
        <a:xfrm>
          <a:off x="2293899" y="2253207"/>
          <a:ext cx="1646936" cy="119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Customer Demographics</a:t>
          </a:r>
        </a:p>
      </dsp:txBody>
      <dsp:txXfrm>
        <a:off x="2293899" y="2253207"/>
        <a:ext cx="1646936" cy="1190851"/>
      </dsp:txXfrm>
    </dsp:sp>
    <dsp:sp modelId="{61427B2B-4B3E-4ABC-8967-87AB4AD79B2C}">
      <dsp:nvSpPr>
        <dsp:cNvPr id="0" name=""/>
        <dsp:cNvSpPr/>
      </dsp:nvSpPr>
      <dsp:spPr>
        <a:xfrm>
          <a:off x="2768705" y="216"/>
          <a:ext cx="4470767" cy="4470767"/>
        </a:xfrm>
        <a:prstGeom prst="circularArrow">
          <a:avLst>
            <a:gd name="adj1" fmla="val 5194"/>
            <a:gd name="adj2" fmla="val 335472"/>
            <a:gd name="adj3" fmla="val 12299865"/>
            <a:gd name="adj4" fmla="val 10769488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BAE89C-74F7-425E-A393-012494411B97}">
      <dsp:nvSpPr>
        <dsp:cNvPr id="0" name=""/>
        <dsp:cNvSpPr/>
      </dsp:nvSpPr>
      <dsp:spPr>
        <a:xfrm>
          <a:off x="3242604" y="35233"/>
          <a:ext cx="1190851" cy="119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Sales Trends</a:t>
          </a:r>
        </a:p>
      </dsp:txBody>
      <dsp:txXfrm>
        <a:off x="3242604" y="35233"/>
        <a:ext cx="1190851" cy="1190851"/>
      </dsp:txXfrm>
    </dsp:sp>
    <dsp:sp modelId="{B1000CF0-A428-4BF9-84D0-66413D0664F9}">
      <dsp:nvSpPr>
        <dsp:cNvPr id="0" name=""/>
        <dsp:cNvSpPr/>
      </dsp:nvSpPr>
      <dsp:spPr>
        <a:xfrm>
          <a:off x="2768705" y="216"/>
          <a:ext cx="4470767" cy="4470767"/>
        </a:xfrm>
        <a:prstGeom prst="circularArrow">
          <a:avLst>
            <a:gd name="adj1" fmla="val 5194"/>
            <a:gd name="adj2" fmla="val 335472"/>
            <a:gd name="adj3" fmla="val 16867544"/>
            <a:gd name="adj4" fmla="val 15196984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494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09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en-US" dirty="0"/>
              <a:t>Sales Dataset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1690" y="3758183"/>
            <a:ext cx="7585469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Advanced excel project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010DD-3DDE-3E37-203B-09CFFFC860D9}"/>
              </a:ext>
            </a:extLst>
          </p:cNvPr>
          <p:cNvSpPr txBox="1"/>
          <p:nvPr/>
        </p:nvSpPr>
        <p:spPr>
          <a:xfrm>
            <a:off x="8322197" y="4872942"/>
            <a:ext cx="3244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solidFill>
                  <a:schemeClr val="accent2">
                    <a:lumMod val="25000"/>
                  </a:schemeClr>
                </a:solidFill>
                <a:latin typeface="+mj-lt"/>
              </a:rPr>
              <a:t>INDUJA R</a:t>
            </a:r>
          </a:p>
          <a:p>
            <a:pPr algn="just"/>
            <a:r>
              <a:rPr lang="en-IN" sz="2800" dirty="0">
                <a:solidFill>
                  <a:schemeClr val="accent2">
                    <a:lumMod val="25000"/>
                  </a:schemeClr>
                </a:solidFill>
                <a:latin typeface="+mj-lt"/>
              </a:rPr>
              <a:t>DA &amp; DS</a:t>
            </a:r>
          </a:p>
          <a:p>
            <a:pPr algn="just"/>
            <a:r>
              <a:rPr lang="en-IN" sz="2800" dirty="0">
                <a:solidFill>
                  <a:schemeClr val="accent2">
                    <a:lumMod val="25000"/>
                  </a:schemeClr>
                </a:solidFill>
                <a:latin typeface="+mj-lt"/>
              </a:rPr>
              <a:t>16-12-2024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365760"/>
            <a:ext cx="11621386" cy="1059003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400" dirty="0"/>
              <a:t>Macros and 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584251"/>
            <a:ext cx="5571460" cy="497875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USAGE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Automate repetitive tasks.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Reduce Manual errors.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Saves Time.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8EA38-6834-1541-B04B-78FFD084A5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584251"/>
            <a:ext cx="5844362" cy="4978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01172-7920-B9EE-D180-5A083223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33" y="3350516"/>
            <a:ext cx="3948973" cy="321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C9DA9-AC29-E4B3-6DAA-73812113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93" y="1584250"/>
            <a:ext cx="6279529" cy="49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5" y="365760"/>
            <a:ext cx="11727711" cy="1069635"/>
          </a:xfrm>
          <a:noFill/>
        </p:spPr>
        <p:txBody>
          <a:bodyPr>
            <a:noAutofit/>
          </a:bodyPr>
          <a:lstStyle/>
          <a:p>
            <a:pPr algn="ctr"/>
            <a:r>
              <a:rPr lang="en-IN" sz="4400" dirty="0"/>
              <a:t>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8D856AB-138C-A7D2-B842-2AACA935FBE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35348286"/>
              </p:ext>
            </p:extLst>
          </p:nvPr>
        </p:nvGraphicFramePr>
        <p:xfrm>
          <a:off x="871870" y="1435396"/>
          <a:ext cx="10015870" cy="481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216904"/>
            <a:ext cx="11525693" cy="1273568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674CF6-D828-271E-2F0E-85C32614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8" y="1754372"/>
            <a:ext cx="8963246" cy="3615070"/>
          </a:xfrm>
        </p:spPr>
        <p:txBody>
          <a:bodyPr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RECOMMENDATIONS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Leverage Emotional Branding.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Quality of a product.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Improve distribution in underserved regions.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Invest in digital marketing to target young parents.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184595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5" y="-81023"/>
            <a:ext cx="5591266" cy="8125428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Project Objectives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Data Description &amp; Presentation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Key metrics calculation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Pivot Tables and Pivot Charts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Dashboard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What-If Analysis and Goal Seek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Macros and Automation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Insights and Recommendations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Conclusion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F7A6-97FE-073A-137F-B9B58282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9" y="365760"/>
            <a:ext cx="11545677" cy="1132534"/>
          </a:xfrm>
        </p:spPr>
        <p:txBody>
          <a:bodyPr/>
          <a:lstStyle/>
          <a:p>
            <a:pPr algn="ctr"/>
            <a:r>
              <a:rPr lang="en-IN" sz="4400" dirty="0"/>
              <a:t>Project 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BCC3-74EC-24A5-6CD3-7A797691D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920240"/>
            <a:ext cx="3717091" cy="3081418"/>
          </a:xfrm>
        </p:spPr>
        <p:txBody>
          <a:bodyPr anchor="ctr"/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/>
              <a:t>OBJECTIVES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48F75-64F5-E2B1-0244-68D0572B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20240"/>
            <a:ext cx="5260848" cy="3913632"/>
          </a:xfrm>
        </p:spPr>
        <p:txBody>
          <a:bodyPr/>
          <a:lstStyle/>
          <a:p>
            <a:pPr marL="1143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GOALS: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Identify Sales Trends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Understand Customer Behavior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Boosts profitability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Spot marketing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Enhance Customer Experience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2BE3F-0AFF-2D64-0C8B-D328D8EC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5" y="365760"/>
            <a:ext cx="11273741" cy="1219972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sz="4400" dirty="0"/>
              <a:t>Data Description &amp; Presentation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1C41E-A824-8DE6-7FC4-72C1B69B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963"/>
            <a:ext cx="10568763" cy="4476307"/>
          </a:xfrm>
        </p:spPr>
        <p:txBody>
          <a:bodyPr anchor="t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400" b="1" dirty="0"/>
              <a:t>PROCESS OF CLEANING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cs typeface="Segoe UI" panose="020B0502040204020203" pitchFamily="34" charset="0"/>
              </a:rPr>
              <a:t>Removing duplicate rows and blank entries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cs typeface="Segoe UI" panose="020B0502040204020203" pitchFamily="34" charset="0"/>
              </a:rPr>
              <a:t>Date formatting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cs typeface="Segoe UI" panose="020B0502040204020203" pitchFamily="34" charset="0"/>
              </a:rPr>
              <a:t>Bold headers and freeze top row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Used Power Query</a:t>
            </a:r>
            <a:endParaRPr lang="en-IN" sz="2500" dirty="0"/>
          </a:p>
        </p:txBody>
      </p:sp>
      <p:pic>
        <p:nvPicPr>
          <p:cNvPr id="14" name="Picture 13" descr="Raw data and sampled data: How to ensure your data is accurate - Piwik PRO">
            <a:extLst>
              <a:ext uri="{FF2B5EF4-FFF2-40B4-BE49-F238E27FC236}">
                <a16:creationId xmlns:a16="http://schemas.microsoft.com/office/drawing/2014/main" id="{AF9EBB41-B69A-6E07-F4AB-C791737CF1D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90" y="2246908"/>
            <a:ext cx="6372610" cy="41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1BF2D-3566-9AFE-313F-76A5848EB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293914"/>
            <a:ext cx="10991088" cy="4914900"/>
          </a:xfrm>
        </p:spPr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9EA3C-CD82-A37E-B0B2-1F30FE4826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A585B27-B161-4DD1-84D4-76857303B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876" y="1306286"/>
            <a:ext cx="5061404" cy="3543299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133801E-FC40-5932-84C6-471139479DD6}"/>
              </a:ext>
            </a:extLst>
          </p:cNvPr>
          <p:cNvSpPr/>
          <p:nvPr/>
        </p:nvSpPr>
        <p:spPr>
          <a:xfrm>
            <a:off x="5364271" y="2985974"/>
            <a:ext cx="1297172" cy="691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3CED52-AE0B-5A7F-C304-31A18106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7" y="1638923"/>
            <a:ext cx="4849081" cy="3900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CFB4B-412E-AB2A-6D33-B1CDBE85D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17" y="1638923"/>
            <a:ext cx="5015366" cy="3900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4988D-A78A-7D62-2FB7-2D0F17010D88}"/>
              </a:ext>
            </a:extLst>
          </p:cNvPr>
          <p:cNvSpPr txBox="1"/>
          <p:nvPr/>
        </p:nvSpPr>
        <p:spPr>
          <a:xfrm>
            <a:off x="393405" y="956930"/>
            <a:ext cx="466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RAW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10506-9F82-2781-36A2-10AD3DB42FCC}"/>
              </a:ext>
            </a:extLst>
          </p:cNvPr>
          <p:cNvSpPr txBox="1"/>
          <p:nvPr/>
        </p:nvSpPr>
        <p:spPr>
          <a:xfrm>
            <a:off x="7382480" y="918607"/>
            <a:ext cx="326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37276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365760"/>
            <a:ext cx="11080401" cy="1101533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400" dirty="0"/>
              <a:t>Key metrics calculation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7" y="1467294"/>
            <a:ext cx="11621386" cy="4922874"/>
          </a:xfrm>
          <a:noFill/>
        </p:spPr>
        <p:txBody>
          <a:bodyPr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CALCULATIONS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Total sales (Gross, Net, Adjusted)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Average sales per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Count of orders.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CAF2-3CA8-FD98-55A3-B9AACF34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51" y="1412095"/>
            <a:ext cx="3710763" cy="227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4E2FE-C175-E99E-4076-BA4F9BB0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77" y="4168846"/>
            <a:ext cx="3682737" cy="2329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6CB6B-739F-F27B-6DAB-6E2F9F22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250" y="4168846"/>
            <a:ext cx="3682737" cy="227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365760"/>
            <a:ext cx="11217349" cy="92078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400" dirty="0"/>
              <a:t>Pivot Tables and Pivot Charts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578C44-1753-2B49-0A78-27B59B24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3" y="1584251"/>
            <a:ext cx="5071730" cy="497875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PIVOT TABLES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Summarize Large Dataset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Interactive Data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Integration with Pivot charts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F9F3A-BDBC-41B9-536A-EA243BB547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1943" y="1584251"/>
            <a:ext cx="5472223" cy="497875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PIVOT CHARTS</a:t>
            </a:r>
            <a:endParaRPr lang="en-IN" sz="25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Easy comparison and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Customizable Layouts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dirty="0"/>
              <a:t>Simplifies Complex Data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7CF2B5-3DF0-BBE3-EEF2-463006DC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68" y="3725550"/>
            <a:ext cx="4373781" cy="2766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828A8-D847-7F0C-46F7-8ABCAA9D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15" y="3725550"/>
            <a:ext cx="5599816" cy="27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3" y="365760"/>
            <a:ext cx="11440633" cy="868129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400" dirty="0"/>
              <a:t>Dashboard Overview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D4C679-73E1-2AF1-3830-42D51446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874" y="1280711"/>
            <a:ext cx="11216838" cy="5282290"/>
          </a:xfr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984575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What-If Analysis and Goal Seek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4" y="1435395"/>
            <a:ext cx="5787656" cy="5056845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GOAL SEEK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Calculates payments,sales etc.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Quick and accurate solutions.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One variable at a time.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435395"/>
            <a:ext cx="5787655" cy="505684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 </a:t>
            </a:r>
            <a:r>
              <a:rPr lang="en-US" sz="2400" b="1" dirty="0"/>
              <a:t>WHAT-IF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Stimulate outcomes based on changing variables.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Visualize outcomes.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/>
              <a:t>Actionable insights.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24">
            <a:extLst>
              <a:ext uri="{FF2B5EF4-FFF2-40B4-BE49-F238E27FC236}">
                <a16:creationId xmlns:a16="http://schemas.microsoft.com/office/drawing/2014/main" id="{753B2476-EE8C-C022-AA3D-C60B82B1B88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61" y="3634206"/>
            <a:ext cx="4698008" cy="26595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28">
            <a:extLst>
              <a:ext uri="{FF2B5EF4-FFF2-40B4-BE49-F238E27FC236}">
                <a16:creationId xmlns:a16="http://schemas.microsoft.com/office/drawing/2014/main" id="{2FFE6E93-8D77-3F53-B5E2-B9438D06D6F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634207"/>
            <a:ext cx="5303522" cy="26595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23238</TotalTime>
  <Words>245</Words>
  <Application>Microsoft Office PowerPoint</Application>
  <PresentationFormat>Widescreen</PresentationFormat>
  <Paragraphs>88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Wingdings</vt:lpstr>
      <vt:lpstr>Custom</vt:lpstr>
      <vt:lpstr>Sales Dataset Analysis</vt:lpstr>
      <vt:lpstr>Agenda</vt:lpstr>
      <vt:lpstr>Project Objectives</vt:lpstr>
      <vt:lpstr>Data Description &amp; Presentation </vt:lpstr>
      <vt:lpstr> </vt:lpstr>
      <vt:lpstr>Key metrics calculation </vt:lpstr>
      <vt:lpstr>Pivot Tables and Pivot Charts</vt:lpstr>
      <vt:lpstr>Dashboard Overview</vt:lpstr>
      <vt:lpstr>What-If Analysis and Goal Seek</vt:lpstr>
      <vt:lpstr>Macros and Automation</vt:lpstr>
      <vt:lpstr>Insights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indhu r</dc:creator>
  <cp:lastModifiedBy>indhu r</cp:lastModifiedBy>
  <cp:revision>7</cp:revision>
  <dcterms:created xsi:type="dcterms:W3CDTF">2023-08-29T05:38:01Z</dcterms:created>
  <dcterms:modified xsi:type="dcterms:W3CDTF">2024-12-16T13:39:37Z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